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67" r:id="rId2"/>
    <p:sldId id="268" r:id="rId3"/>
    <p:sldId id="269" r:id="rId4"/>
    <p:sldId id="270" r:id="rId5"/>
    <p:sldId id="271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6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707" autoAdjust="0"/>
  </p:normalViewPr>
  <p:slideViewPr>
    <p:cSldViewPr>
      <p:cViewPr>
        <p:scale>
          <a:sx n="70" d="100"/>
          <a:sy n="70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26787-5CA3-4EFC-8CB0-1FC5C8336231}" type="datetimeFigureOut">
              <a:rPr lang="ru-RU"/>
              <a:pPr>
                <a:defRPr/>
              </a:pPr>
              <a:t>12.06.2010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D4260-4380-4563-8CA5-3EF005DD5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0FCD-0C86-4553-AB40-33E74D511387}" type="datetimeFigureOut">
              <a:rPr lang="ru-RU"/>
              <a:pPr>
                <a:defRPr/>
              </a:pPr>
              <a:t>12.06.2010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EDD67-E909-40B7-B57F-5C1304AA0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E98E0-3F5C-4277-97CE-62B6E627269F}" type="datetimeFigureOut">
              <a:rPr lang="ru-RU"/>
              <a:pPr>
                <a:defRPr/>
              </a:pPr>
              <a:t>12.06.2010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29CFB-9AC6-4FD3-8B4D-D4CD76FDE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39D7A0-DC67-4488-B6CB-0945CE7C025E}" type="datetimeFigureOut">
              <a:rPr lang="ru-RU"/>
              <a:pPr>
                <a:defRPr/>
              </a:pPr>
              <a:t>12.06.2010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4970DE-4C3A-4A08-9CF5-9D95CEF5E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15982-4706-4109-A758-21FD828CC24D}" type="datetimeFigureOut">
              <a:rPr lang="ru-RU"/>
              <a:pPr>
                <a:defRPr/>
              </a:pPr>
              <a:t>12.06.2010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8D4A8-146D-4BF9-AE8A-1F04982DA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60873-5199-4B37-8511-307270FDA930}" type="datetimeFigureOut">
              <a:rPr lang="ru-RU"/>
              <a:pPr>
                <a:defRPr/>
              </a:pPr>
              <a:t>12.06.2010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C8DEE-4B82-465D-AC7B-3A3EA37D3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CA624-FDA1-4E52-8DF6-C8339A22AF86}" type="datetimeFigureOut">
              <a:rPr lang="ru-RU"/>
              <a:pPr>
                <a:defRPr/>
              </a:pPr>
              <a:t>12.06.2010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B2C5-FB1D-436A-9395-A8D78ABC4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F29257A-5905-4E2E-BBEB-14F298FE1DE8}" type="datetimeFigureOut">
              <a:rPr lang="ru-RU"/>
              <a:pPr>
                <a:defRPr/>
              </a:pPr>
              <a:t>12.06.2010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A5D121-699D-4675-8727-1AFA6857A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F96DA-94CD-46BD-96AB-4A643CF85920}" type="datetimeFigureOut">
              <a:rPr lang="ru-RU"/>
              <a:pPr>
                <a:defRPr/>
              </a:pPr>
              <a:t>12.06.2010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30967-579D-4FD7-85E8-79C785211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443AEE-3517-49F9-9DAD-7E7F63BC8952}" type="datetimeFigureOut">
              <a:rPr lang="ru-RU"/>
              <a:pPr>
                <a:defRPr/>
              </a:pPr>
              <a:t>12.06.2010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ADA958-4A25-4137-BCD7-16FFAA090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46F9A3-5644-4691-9138-89322D6F806A}" type="datetimeFigureOut">
              <a:rPr lang="ru-RU"/>
              <a:pPr>
                <a:defRPr/>
              </a:pPr>
              <a:t>12.06.2010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2BCEE3-409F-43DC-B31F-651EB3EEF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F7AFB52-0CF0-48B6-9CF1-C24F520A31A8}" type="datetimeFigureOut">
              <a:rPr lang="ru-RU"/>
              <a:pPr>
                <a:defRPr/>
              </a:pPr>
              <a:t>12.06.2010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99644B0-EC3B-423E-801F-141DEADE5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69" r:id="rId4"/>
    <p:sldLayoutId id="2147483770" r:id="rId5"/>
    <p:sldLayoutId id="2147483777" r:id="rId6"/>
    <p:sldLayoutId id="2147483771" r:id="rId7"/>
    <p:sldLayoutId id="2147483778" r:id="rId8"/>
    <p:sldLayoutId id="2147483779" r:id="rId9"/>
    <p:sldLayoutId id="2147483772" r:id="rId10"/>
    <p:sldLayoutId id="21474837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70;&#1083;&#1080;&#1103;\&#1056;&#1072;&#1073;&#1086;&#1095;&#1080;&#1081;%20&#1089;&#1090;&#1086;&#1083;\&#1052;&#1059;&#1047;.%20&#1075;&#1086;&#1089;&#1090;&#1080;&#1085;&#1072;&#1103;\02%20-%20&#1044;&#1072;&#1082;&#1077;&#1085;,%20&#1050;&#1091;&#1082;&#1091;&#1096;&#1082;&#1072;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70;&#1083;&#1080;&#1103;\&#1056;&#1072;&#1073;&#1086;&#1095;&#1080;&#1081;%20&#1089;&#1090;&#1086;&#1083;\&#1052;&#1059;&#1047;.%20&#1075;&#1086;&#1089;&#1090;&#1080;&#1085;&#1072;&#1103;\03%20-%20&#1042;&#1080;&#1074;&#1072;&#1083;&#1100;&#1076;&#1080;,%20&#1041;&#1091;&#1088;&#1103;.mp3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70;&#1083;&#1080;&#1103;\&#1056;&#1072;&#1073;&#1086;&#1095;&#1080;&#1081;%20&#1089;&#1090;&#1086;&#1083;\&#1052;&#1059;&#1047;.%20&#1075;&#1086;&#1089;&#1090;&#1080;&#1085;&#1072;&#1103;\04%20-%20&#1044;&#1077;&#1073;&#1102;&#1089;&#1089;&#1080;,%20&#1051;&#1091;&#1085;&#1085;&#1099;&#1081;%20&#1089;&#1074;&#1077;&#1090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70;&#1083;&#1080;&#1103;\&#1056;&#1072;&#1073;&#1086;&#1095;&#1080;&#1081;%20&#1089;&#1090;&#1086;&#1083;\&#1052;&#1059;&#1047;.%20&#1075;&#1086;&#1089;&#1090;&#1080;&#1085;&#1072;&#1103;\05%20-%20&#1056;&#1080;&#1084;&#1089;&#1082;&#1080;&#1081;-&#1050;&#1086;&#1088;&#1089;&#1072;&#1082;&#1086;&#1074;,%20&#1064;&#1077;&#1093;&#1077;&#1088;&#1077;&#1079;&#1072;&#1076;&#1072;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70;&#1083;&#1080;&#1103;\&#1056;&#1072;&#1073;&#1086;&#1095;&#1080;&#1081;%20&#1089;&#1090;&#1086;&#1083;\&#1052;&#1059;&#1047;.%20&#1075;&#1086;&#1089;&#1090;&#1080;&#1085;&#1072;&#1103;\&#1069;._&#1043;&#1088;&#1080;&#1075;_____&#1059;&#1090;&#1088;&#1086;_.mp3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70;&#1083;&#1080;&#1103;\&#1056;&#1072;&#1073;&#1086;&#1095;&#1080;&#1081;%20&#1089;&#1090;&#1086;&#1083;\&#1052;&#1059;&#1047;.%20&#1075;&#1086;&#1089;&#1090;&#1080;&#1085;&#1072;&#1103;\&#1069;._&#1043;&#1088;&#1080;&#1075;____&#1041;&#1072;&#1073;&#1086;&#1095;&#1082;&#1072;__&#1086;&#1088;.43_&#8470;1_&#1079;&#1072;&#1087;&#1080;&#1089;&#1100;_1906&#1075;._&#1080;&#1075;&#1088;&#1072;&#1077;&#1090;_&#1069;&#1076;&#1074;&#1072;&#1088;&#1076;_&#1043;&#1088;&#1080;&#1075;.mp3" TargetMode="Externa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siqueray.org/biographies/pics/Claude-Debussy.JPG" TargetMode="External"/><Relationship Id="rId13" Type="http://schemas.openxmlformats.org/officeDocument/2006/relationships/hyperlink" Target="http://arhivgazet.ru/ya_imgs/new6171603/2.jpg" TargetMode="External"/><Relationship Id="rId3" Type="http://schemas.openxmlformats.org/officeDocument/2006/relationships/hyperlink" Target="http://josef-egipetsky.narod.ru/Slovar/People/Images/16p254prokofyev_s.jpg" TargetMode="External"/><Relationship Id="rId7" Type="http://schemas.openxmlformats.org/officeDocument/2006/relationships/hyperlink" Target="http://notoboz.ru/uploads/posts/2009-02/1235055673_grig.jpg" TargetMode="External"/><Relationship Id="rId12" Type="http://schemas.openxmlformats.org/officeDocument/2006/relationships/hyperlink" Target="http://www.rukodelie.ru/images_cd/t2_1490.jpg" TargetMode="External"/><Relationship Id="rId17" Type="http://schemas.openxmlformats.org/officeDocument/2006/relationships/hyperlink" Target="http://gallerix.ru/pic/Shishkin/image/glrx-227249145.JPG" TargetMode="External"/><Relationship Id="rId2" Type="http://schemas.openxmlformats.org/officeDocument/2006/relationships/hyperlink" Target="http://www.chechnyafree.ru/upload/images/photo/1/9385.jpg" TargetMode="External"/><Relationship Id="rId16" Type="http://schemas.openxmlformats.org/officeDocument/2006/relationships/hyperlink" Target="http://www.artvek.ru/shishkin/shishkin0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pload.wikimedia.org/wikipedia/commons/b/bb/Louis-Claude_Daquin.jpg" TargetMode="External"/><Relationship Id="rId11" Type="http://schemas.openxmlformats.org/officeDocument/2006/relationships/hyperlink" Target="http://img.liveinternet.ru/images/attach/4/12817/12817368_korabl.jpg" TargetMode="External"/><Relationship Id="rId5" Type="http://schemas.openxmlformats.org/officeDocument/2006/relationships/hyperlink" Target="http://www.playpiano.com/Articles/music-composers/rimsky.jpg" TargetMode="External"/><Relationship Id="rId15" Type="http://schemas.openxmlformats.org/officeDocument/2006/relationships/hyperlink" Target="http://gallerix.ru/pic/aivazovsky/image/glrx-838034057.JPG" TargetMode="External"/><Relationship Id="rId10" Type="http://schemas.openxmlformats.org/officeDocument/2006/relationships/hyperlink" Target="http://s39.radikal.ru/i084/0811/b2/b1e8058cc436.jpg" TargetMode="External"/><Relationship Id="rId4" Type="http://schemas.openxmlformats.org/officeDocument/2006/relationships/hyperlink" Target="http://www.krugosvet.ru/uploads/enc/images/9/123572266804d5.jpg" TargetMode="External"/><Relationship Id="rId9" Type="http://schemas.openxmlformats.org/officeDocument/2006/relationships/hyperlink" Target="http://www.emc.komi.com/02/02/img/025.jpg" TargetMode="External"/><Relationship Id="rId14" Type="http://schemas.openxmlformats.org/officeDocument/2006/relationships/hyperlink" Target="http://mirtesen.ru/people/21934093/photos/2084108591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70;&#1083;&#1080;&#1103;\&#1056;&#1072;&#1073;&#1086;&#1095;&#1080;&#1081;%20&#1089;&#1090;&#1086;&#1083;\&#1052;&#1059;&#1047;.%20&#1075;&#1086;&#1089;&#1090;&#1080;&#1085;&#1072;&#1103;\01%20-%20&#1055;&#1088;&#1086;&#1082;&#1086;&#1092;&#1100;&#1077;&#1074;,%20&#1055;&#1090;&#1080;&#1095;&#1082;&#1072;.mp3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85728"/>
            <a:ext cx="8429684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54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музыки, литературы и живописи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Понятовская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Юлия Николаевна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начальных классов МОУ гимназия №1 г. Данков Липецкая область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слайд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Дорогие ребята, уважаемые взрослые! Я рада снова вас приветствовать в нашей музыкальной гостиной. Сегодня мы с вами будем говорить о произведениях искусства.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какие виды искусств вам известны?  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(музыка, живопись, литература, фотография архитектура, кино, театр)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слайд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 щелчку появление объектов)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такое литература? 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(стихотворения, рассказы, сказки, повести)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необходимо для создания литературных произведений? 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(слова)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такое живопись?  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(это картины)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Какие жанры живописи вам известны? 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(пейзаж, потрет, натюрморт)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Чем их рисуют? 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(карандашами, фломастерами, красками, углём)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Итак, поэт рисует словом, художник – красками.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знаете ли вы, что рисовать можно музыкой?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Для этого композитор использует звук. В музыке есть даже такое слово -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звукоизобразительность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вы думаете, что оно обозначает? 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звукоизобразительность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это звук + изображение)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слайд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 щелчку анимация объектов)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Изображение звука или изображение с помощью звука?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можно изобразить звуком? 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(звуки природы, настроение, чувства)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Сегодня нам с вами предстоит увидеть и сравнить эти  виды искусства, и их изобразительные средства.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слайд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(анимация объектов по щелчку, воспроизведение звукового файла по щелчку)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Птичка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Яков Полонский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Пахнет полем воздух чистый... 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В безмятежной тишине 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Песни птички голосистой 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Раздаются в вышине. 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Есть у ней своя подруга, 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Есть у ней приют ночной, 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Средь некошеного луга, 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Под росистою травой. 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В небесах, но не для неба, 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Вся полна живых забот, 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Для земли, не ради хлеба, 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Птичка весело поет. 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</a:b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укуш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3" y="357188"/>
            <a:ext cx="8396287" cy="614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500063" y="1500188"/>
            <a:ext cx="3074987" cy="4286250"/>
            <a:chOff x="428596" y="1500174"/>
            <a:chExt cx="3074790" cy="4286280"/>
          </a:xfrm>
        </p:grpSpPr>
        <p:pic>
          <p:nvPicPr>
            <p:cNvPr id="4" name="Рисунок 3" descr="Луи Клод Дакен.jpg"/>
            <p:cNvPicPr>
              <a:picLocks noChangeAspect="1"/>
            </p:cNvPicPr>
            <p:nvPr/>
          </p:nvPicPr>
          <p:blipFill>
            <a:blip r:embed="rId4"/>
            <a:srcRect b="17528"/>
            <a:stretch>
              <a:fillRect/>
            </a:stretch>
          </p:blipFill>
          <p:spPr>
            <a:xfrm>
              <a:off x="428596" y="1500174"/>
              <a:ext cx="3074790" cy="385765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714328" y="5143511"/>
              <a:ext cx="2500152" cy="642943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Л.К. </a:t>
              </a:r>
              <a:r>
                <a:rPr lang="ru-RU" dirty="0" err="1"/>
                <a:t>Дакен</a:t>
              </a:r>
              <a:endParaRPr lang="ru-RU" dirty="0"/>
            </a:p>
            <a:p>
              <a:pPr algn="ctr">
                <a:defRPr/>
              </a:pPr>
              <a:r>
                <a:rPr lang="ru-RU" dirty="0"/>
                <a:t>(1694 – 1772)</a:t>
              </a:r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2714612" y="0"/>
            <a:ext cx="3786214" cy="1000132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кукушка</a:t>
            </a:r>
          </a:p>
        </p:txBody>
      </p:sp>
      <p:pic>
        <p:nvPicPr>
          <p:cNvPr id="8" name="02 - Дакен, Куку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58188" y="5857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20659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6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уря.jpg"/>
          <p:cNvPicPr>
            <a:picLocks noChangeAspect="1"/>
          </p:cNvPicPr>
          <p:nvPr/>
        </p:nvPicPr>
        <p:blipFill>
          <a:blip r:embed="rId3"/>
          <a:srcRect t="424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03 - Вивальди, Бур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58188" y="5857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714612" y="0"/>
            <a:ext cx="3786214" cy="1000132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буря</a:t>
            </a: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500063" y="1562100"/>
            <a:ext cx="3074987" cy="4224338"/>
            <a:chOff x="428596" y="1562798"/>
            <a:chExt cx="3074790" cy="4223656"/>
          </a:xfrm>
        </p:grpSpPr>
        <p:pic>
          <p:nvPicPr>
            <p:cNvPr id="6" name="Рисунок 5" descr="Луи Клод Дакен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596" y="1562798"/>
              <a:ext cx="3074790" cy="373240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7" name="Скругленный прямоугольник 6"/>
            <p:cNvSpPr/>
            <p:nvPr/>
          </p:nvSpPr>
          <p:spPr>
            <a:xfrm>
              <a:off x="714328" y="5143620"/>
              <a:ext cx="2500152" cy="642834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А. </a:t>
              </a:r>
              <a:r>
                <a:rPr lang="ru-RU" dirty="0" err="1"/>
                <a:t>Вивальди</a:t>
              </a:r>
              <a:endParaRPr lang="ru-RU" dirty="0"/>
            </a:p>
            <a:p>
              <a:pPr algn="ctr">
                <a:defRPr/>
              </a:pPr>
              <a:r>
                <a:rPr lang="ru-RU" dirty="0"/>
                <a:t>(1678 – 1741)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1619E-6 L 0.18906 -2.51619E-6 " pathEditMode="relative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68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00298" y="0"/>
            <a:ext cx="3786214" cy="1000132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Лунный свет</a:t>
            </a:r>
          </a:p>
        </p:txBody>
      </p:sp>
      <p:pic>
        <p:nvPicPr>
          <p:cNvPr id="4" name="Рисунок 3" descr="М. Иваненко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1" y="415338"/>
            <a:ext cx="7354700" cy="6156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Айв. Лунная ноч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14" y="428604"/>
            <a:ext cx="8045876" cy="61263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714375" y="1571625"/>
            <a:ext cx="2697163" cy="4224338"/>
            <a:chOff x="617803" y="1562798"/>
            <a:chExt cx="2696375" cy="4223656"/>
          </a:xfrm>
        </p:grpSpPr>
        <p:pic>
          <p:nvPicPr>
            <p:cNvPr id="7" name="Рисунок 6" descr="Луи Клод Дакен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803" y="1562798"/>
              <a:ext cx="2696375" cy="373240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714613" y="5143620"/>
              <a:ext cx="2499582" cy="642834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К.А. Дебюсси</a:t>
              </a:r>
            </a:p>
            <a:p>
              <a:pPr algn="ctr">
                <a:defRPr/>
              </a:pPr>
              <a:r>
                <a:rPr lang="ru-RU" dirty="0"/>
                <a:t>(1862 – 1918)</a:t>
              </a:r>
            </a:p>
          </p:txBody>
        </p:sp>
      </p:grpSp>
      <p:pic>
        <p:nvPicPr>
          <p:cNvPr id="9" name="04 - Дебюсси, Лунный с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58188" y="5857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73543E-7 L 0.27569 -0.135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10823E-6 L 0.24652 0.2321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18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500063" y="1562100"/>
            <a:ext cx="3143250" cy="4224338"/>
            <a:chOff x="428567" y="1562798"/>
            <a:chExt cx="3143071" cy="4223656"/>
          </a:xfrm>
        </p:grpSpPr>
        <p:pic>
          <p:nvPicPr>
            <p:cNvPr id="4" name="Рисунок 3" descr="Луи Клод Дакен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390" y="1562798"/>
              <a:ext cx="2339201" cy="373240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428567" y="5143620"/>
              <a:ext cx="3143071" cy="642834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Н.А. Римский - Корсаков</a:t>
              </a:r>
            </a:p>
            <a:p>
              <a:pPr algn="ctr">
                <a:defRPr/>
              </a:pPr>
              <a:r>
                <a:rPr lang="ru-RU" dirty="0"/>
                <a:t>(1844 – 1908)</a:t>
              </a:r>
            </a:p>
          </p:txBody>
        </p:sp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2714612" y="0"/>
            <a:ext cx="3786214" cy="1000132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шехерезада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5364" name="Рисунок 6" descr="Шехерезад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71563"/>
            <a:ext cx="3357563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05 - Римский-Корсаков, Шехереза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58188" y="5857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0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ишкин Туманное утр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8550996" cy="63384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71736" y="0"/>
            <a:ext cx="3786214" cy="1000132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Утро</a:t>
            </a:r>
          </a:p>
        </p:txBody>
      </p:sp>
      <p:pic>
        <p:nvPicPr>
          <p:cNvPr id="4" name="Э._Григ_____Утро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58188" y="5857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782638" y="1571625"/>
            <a:ext cx="2560637" cy="4224338"/>
            <a:chOff x="685670" y="1562798"/>
            <a:chExt cx="2560642" cy="4223656"/>
          </a:xfrm>
        </p:grpSpPr>
        <p:pic>
          <p:nvPicPr>
            <p:cNvPr id="8" name="Рисунок 7" descr="Луи Клод Дакен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670" y="1562798"/>
              <a:ext cx="2560642" cy="373240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714245" y="5143620"/>
              <a:ext cx="2500317" cy="642834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Э. Григ</a:t>
              </a:r>
            </a:p>
            <a:p>
              <a:pPr algn="ctr">
                <a:defRPr/>
              </a:pPr>
              <a:r>
                <a:rPr lang="ru-RU" dirty="0"/>
                <a:t>(1843 – 1907)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5717E-6 L 0.21372 -0.003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59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3214688" y="1571625"/>
            <a:ext cx="2560637" cy="4224338"/>
            <a:chOff x="685670" y="1562798"/>
            <a:chExt cx="2560642" cy="4223656"/>
          </a:xfrm>
        </p:grpSpPr>
        <p:pic>
          <p:nvPicPr>
            <p:cNvPr id="4" name="Рисунок 3" descr="Луи Клод Дакен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670" y="1562798"/>
              <a:ext cx="2560642" cy="373240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714245" y="5143620"/>
              <a:ext cx="2500317" cy="642834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Э. Григ</a:t>
              </a:r>
            </a:p>
            <a:p>
              <a:pPr algn="ctr">
                <a:defRPr/>
              </a:pPr>
              <a:r>
                <a:rPr lang="ru-RU" dirty="0"/>
                <a:t>(1843 – 1907)</a:t>
              </a:r>
            </a:p>
          </p:txBody>
        </p:sp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2571736" y="500042"/>
            <a:ext cx="3786214" cy="1000132"/>
          </a:xfrm>
          <a:prstGeom prst="rect">
            <a:avLst/>
          </a:prstGeo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?</a:t>
            </a:r>
          </a:p>
        </p:txBody>
      </p:sp>
      <p:pic>
        <p:nvPicPr>
          <p:cNvPr id="7" name="Э._Григ____Бабочка__ор.43_№1_запись_1906г._играет_Эдвард_Гри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58188" y="5857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69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63" y="214313"/>
            <a:ext cx="1571625" cy="511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14313" y="785813"/>
            <a:ext cx="75406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>
                <a:ea typeface="Calibri" pitchFamily="34" charset="0"/>
                <a:cs typeface="Times New Roman" pitchFamily="18" charset="0"/>
                <a:hlinkClick r:id="rId2"/>
              </a:rPr>
              <a:t>http://www.chechnyafree.ru/upload/images/photo/1/9385.jpg</a:t>
            </a:r>
            <a:r>
              <a:rPr lang="ru-RU" sz="1400">
                <a:ea typeface="Calibri" pitchFamily="34" charset="0"/>
                <a:cs typeface="Times New Roman" pitchFamily="18" charset="0"/>
              </a:rPr>
              <a:t> - книги</a:t>
            </a:r>
          </a:p>
          <a:p>
            <a:pPr eaLnBrk="0" hangingPunct="0"/>
            <a:r>
              <a:rPr lang="ru-RU" sz="1400">
                <a:ea typeface="Calibri" pitchFamily="34" charset="0"/>
                <a:cs typeface="Times New Roman" pitchFamily="18" charset="0"/>
                <a:hlinkClick r:id="rId3"/>
              </a:rPr>
              <a:t>http://josef-egipetsky.narod.ru/Slovar/People/Images/16p254prokofyev_s.jpg</a:t>
            </a:r>
            <a:r>
              <a:rPr lang="ru-RU" sz="1400">
                <a:ea typeface="Calibri" pitchFamily="34" charset="0"/>
                <a:cs typeface="Times New Roman" pitchFamily="18" charset="0"/>
              </a:rPr>
              <a:t> - Прокофьев</a:t>
            </a:r>
          </a:p>
          <a:p>
            <a:pPr eaLnBrk="0" hangingPunct="0"/>
            <a:r>
              <a:rPr lang="ru-RU" sz="1400">
                <a:ea typeface="Calibri" pitchFamily="34" charset="0"/>
                <a:cs typeface="Times New Roman" pitchFamily="18" charset="0"/>
                <a:hlinkClick r:id="rId4"/>
              </a:rPr>
              <a:t>http://www.krugosvet.ru/uploads/enc/images/9/123572266804d5.jpg</a:t>
            </a:r>
            <a:r>
              <a:rPr lang="ru-RU" sz="1400">
                <a:ea typeface="Calibri" pitchFamily="34" charset="0"/>
                <a:cs typeface="Times New Roman" pitchFamily="18" charset="0"/>
              </a:rPr>
              <a:t> - Вивальди</a:t>
            </a:r>
          </a:p>
          <a:p>
            <a:pPr eaLnBrk="0" hangingPunct="0"/>
            <a:r>
              <a:rPr lang="ru-RU" sz="1400">
                <a:ea typeface="Calibri" pitchFamily="34" charset="0"/>
                <a:cs typeface="Times New Roman" pitchFamily="18" charset="0"/>
                <a:hlinkClick r:id="rId5"/>
              </a:rPr>
              <a:t>http://www.playpiano.com/Articles/music-composers/rimsky.jpg</a:t>
            </a:r>
            <a:r>
              <a:rPr lang="ru-RU" sz="1400">
                <a:ea typeface="Calibri" pitchFamily="34" charset="0"/>
                <a:cs typeface="Times New Roman" pitchFamily="18" charset="0"/>
              </a:rPr>
              <a:t> - Римский - Корсаков</a:t>
            </a:r>
          </a:p>
          <a:p>
            <a:pPr eaLnBrk="0" hangingPunct="0"/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http://upload.wikimedia.org/wikipedia/commons/b/bb/Louis-Claude_Daquin.jpg</a:t>
            </a:r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- Луи Клод Дакен </a:t>
            </a:r>
            <a:endParaRPr lang="ru-RU" sz="14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ea typeface="Calibri" pitchFamily="34" charset="0"/>
                <a:cs typeface="Times New Roman" pitchFamily="18" charset="0"/>
                <a:hlinkClick r:id="rId7"/>
              </a:rPr>
              <a:t>http://notoboz.ru/uploads/posts/2009-02/1235055673_grig.jpg</a:t>
            </a:r>
            <a:r>
              <a:rPr lang="ru-RU" sz="1400">
                <a:ea typeface="Calibri" pitchFamily="34" charset="0"/>
                <a:cs typeface="Times New Roman" pitchFamily="18" charset="0"/>
              </a:rPr>
              <a:t> - Григ</a:t>
            </a:r>
          </a:p>
          <a:p>
            <a:pPr eaLnBrk="0" hangingPunct="0"/>
            <a:r>
              <a:rPr lang="ru-RU" sz="1400">
                <a:ea typeface="Calibri" pitchFamily="34" charset="0"/>
                <a:cs typeface="Times New Roman" pitchFamily="18" charset="0"/>
                <a:hlinkClick r:id="rId8"/>
              </a:rPr>
              <a:t>http://www.musiqueray.org/biographies/pics/Claude-Debussy.JPG</a:t>
            </a:r>
            <a:r>
              <a:rPr lang="ru-RU" sz="1400">
                <a:ea typeface="Calibri" pitchFamily="34" charset="0"/>
                <a:cs typeface="Times New Roman" pitchFamily="18" charset="0"/>
              </a:rPr>
              <a:t> - Дебюсси</a:t>
            </a:r>
          </a:p>
          <a:p>
            <a:pPr eaLnBrk="0" hangingPunct="0"/>
            <a:r>
              <a:rPr lang="ru-RU" sz="1400">
                <a:ea typeface="Calibri" pitchFamily="34" charset="0"/>
                <a:cs typeface="Times New Roman" pitchFamily="18" charset="0"/>
                <a:hlinkClick r:id="rId9"/>
              </a:rPr>
              <a:t>http://www.emc.komi.com/02/02/img/025.jpg</a:t>
            </a:r>
            <a:r>
              <a:rPr lang="ru-RU" sz="1400">
                <a:ea typeface="Calibri" pitchFamily="34" charset="0"/>
                <a:cs typeface="Times New Roman" pitchFamily="18" charset="0"/>
              </a:rPr>
              <a:t> - Чайковский</a:t>
            </a:r>
          </a:p>
          <a:p>
            <a:pPr eaLnBrk="0" hangingPunct="0"/>
            <a:r>
              <a:rPr lang="ru-RU" sz="1400">
                <a:ea typeface="Calibri" pitchFamily="34" charset="0"/>
                <a:cs typeface="Times New Roman" pitchFamily="18" charset="0"/>
                <a:hlinkClick r:id="rId10"/>
              </a:rPr>
              <a:t>http://s39.radikal.ru/i084/0811/b2/b1e8058cc436.jpg</a:t>
            </a:r>
            <a:r>
              <a:rPr lang="ru-RU" sz="1400">
                <a:ea typeface="Calibri" pitchFamily="34" charset="0"/>
                <a:cs typeface="Times New Roman" pitchFamily="18" charset="0"/>
              </a:rPr>
              <a:t> - птичка</a:t>
            </a:r>
          </a:p>
          <a:p>
            <a:pPr eaLnBrk="0" hangingPunct="0"/>
            <a:r>
              <a:rPr lang="ru-RU" sz="1400">
                <a:ea typeface="Calibri" pitchFamily="34" charset="0"/>
                <a:cs typeface="Times New Roman" pitchFamily="18" charset="0"/>
                <a:hlinkClick r:id="rId11"/>
              </a:rPr>
              <a:t>http://img.liveinternet.ru/images/attach/4/12817/12817368_korabl.jpg</a:t>
            </a:r>
            <a:r>
              <a:rPr lang="ru-RU" sz="1400">
                <a:ea typeface="Calibri" pitchFamily="34" charset="0"/>
                <a:cs typeface="Times New Roman" pitchFamily="18" charset="0"/>
              </a:rPr>
              <a:t> - Айвазовский «Буря»</a:t>
            </a:r>
          </a:p>
          <a:p>
            <a:pPr eaLnBrk="0" hangingPunct="0"/>
            <a:r>
              <a:rPr lang="ru-RU" sz="1400">
                <a:ea typeface="Calibri" pitchFamily="34" charset="0"/>
                <a:cs typeface="Times New Roman" pitchFamily="18" charset="0"/>
                <a:hlinkClick r:id="rId12"/>
              </a:rPr>
              <a:t>http://www.rukodelie.ru/images_cd/t2_1490.jpg</a:t>
            </a:r>
            <a:r>
              <a:rPr lang="ru-RU" sz="1400">
                <a:ea typeface="Calibri" pitchFamily="34" charset="0"/>
                <a:cs typeface="Times New Roman" pitchFamily="18" charset="0"/>
              </a:rPr>
              <a:t> - Шехерезада</a:t>
            </a:r>
          </a:p>
          <a:p>
            <a:pPr eaLnBrk="0" hangingPunct="0"/>
            <a:r>
              <a:rPr lang="ru-RU" sz="1400">
                <a:ea typeface="Calibri" pitchFamily="34" charset="0"/>
                <a:cs typeface="Times New Roman" pitchFamily="18" charset="0"/>
                <a:hlinkClick r:id="rId13"/>
              </a:rPr>
              <a:t>http://arhivgazet.ru/ya_imgs/new6171603/2.jpg</a:t>
            </a:r>
            <a:r>
              <a:rPr lang="ru-RU" sz="1400">
                <a:ea typeface="Calibri" pitchFamily="34" charset="0"/>
                <a:cs typeface="Times New Roman" pitchFamily="18" charset="0"/>
              </a:rPr>
              <a:t> - кукушка</a:t>
            </a:r>
          </a:p>
          <a:p>
            <a:r>
              <a:rPr lang="ru-RU" sz="1400" u="sng">
                <a:ea typeface="Calibri" pitchFamily="34" charset="0"/>
                <a:cs typeface="Times New Roman" pitchFamily="18" charset="0"/>
                <a:hlinkClick r:id="rId14"/>
              </a:rPr>
              <a:t>http://mirtesen.ru/people/21934093/photos/20841085918</a:t>
            </a:r>
            <a:r>
              <a:rPr lang="ru-RU" sz="1400">
                <a:ea typeface="Calibri" pitchFamily="34" charset="0"/>
                <a:cs typeface="Times New Roman" pitchFamily="18" charset="0"/>
              </a:rPr>
              <a:t> - М. Иваненко</a:t>
            </a:r>
          </a:p>
          <a:p>
            <a:r>
              <a:rPr lang="ru-RU" sz="1400" u="sng">
                <a:ea typeface="Calibri" pitchFamily="34" charset="0"/>
                <a:cs typeface="Times New Roman" pitchFamily="18" charset="0"/>
                <a:hlinkClick r:id="rId15"/>
              </a:rPr>
              <a:t>http://gallerix.ru/pic/aivazovsky/image/glrx-838034057.JPG</a:t>
            </a:r>
            <a:r>
              <a:rPr lang="ru-RU" sz="1400">
                <a:ea typeface="Calibri" pitchFamily="34" charset="0"/>
                <a:cs typeface="Times New Roman" pitchFamily="18" charset="0"/>
              </a:rPr>
              <a:t> - Айвазовский Лунная ночь</a:t>
            </a:r>
          </a:p>
          <a:p>
            <a:r>
              <a:rPr lang="ru-RU" sz="1400" u="sng">
                <a:ea typeface="Calibri" pitchFamily="34" charset="0"/>
                <a:cs typeface="Times New Roman" pitchFamily="18" charset="0"/>
                <a:hlinkClick r:id="rId16"/>
              </a:rPr>
              <a:t>http://www.artvek.ru/shishkin/shishkin01.jpg</a:t>
            </a:r>
            <a:r>
              <a:rPr lang="ru-RU" sz="1400">
                <a:ea typeface="Calibri" pitchFamily="34" charset="0"/>
                <a:cs typeface="Times New Roman" pitchFamily="18" charset="0"/>
              </a:rPr>
              <a:t> - Шишкин Утро в сосновом лесу</a:t>
            </a:r>
          </a:p>
          <a:p>
            <a:r>
              <a:rPr lang="ru-RU" sz="1400" u="sng">
                <a:ea typeface="Calibri" pitchFamily="34" charset="0"/>
                <a:cs typeface="Times New Roman" pitchFamily="18" charset="0"/>
                <a:hlinkClick r:id="rId17"/>
              </a:rPr>
              <a:t>http://gallerix.ru/pic/Shishkin/image/glrx-227249145.JPG</a:t>
            </a:r>
            <a:r>
              <a:rPr lang="ru-RU" sz="1400">
                <a:ea typeface="Calibri" pitchFamily="34" charset="0"/>
                <a:cs typeface="Times New Roman" pitchFamily="18" charset="0"/>
              </a:rPr>
              <a:t> - Шишкин Туманное утро</a:t>
            </a:r>
          </a:p>
          <a:p>
            <a:endParaRPr lang="ru-RU" sz="14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348" y="428604"/>
            <a:ext cx="7215238" cy="630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50366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54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Литературно – музыкальная гостиная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Изобразительные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Внемля ей, невольно стыдно 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И досадно, что порой 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Сердцу гордому завидна 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Доля птички полевой!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 О чём хотел рассказать нам поэт?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 Какие слова он для этого использовал?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Послушайте, как композитор Сергей Прокофьев изобразил пение птицы.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Прокофьев «Птичка»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Какое настроение передали вам звуки музыки? Что вы услышали? Что представили?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Один французский композитор, его звали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Мессиан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очень любил птиц и хорошо их различал. Он написал своеобразное произведение – огромный оркестр подражал пению птиц. Самых разных – можно было услышать кукушку, соловья, жаворонка – и ещё около 20 птиц! Для этого он часами ходил по лесам и полям с нотной тетрадкой и записывал услышанное. Эксперимент удался - во время концерта у слушателей создавалось полное впечатление, что они пришли утром в лес.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Попробуйте угадать, какая птица здесь изображена.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 К.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Дакен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«Кукушка»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слайд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(воспроизведение звукового файла по щелчку, появление объектов по щелчку)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вы догадались? Какие звуки вы услышали?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как изобразить природное явление, например – дождь? Или метель?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бы вы изобразили бурю?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Наверно, нужны специальные инструменты, которые  могут завывать подобно ветру, стучать как дождь.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Музыка должна быть быстрой или медленной?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Послушайте, как описывает бурю С. Есенин.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слайд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(воспроизведение звукового файла по щелчку, анимация объектов по щелчку)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900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Буря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900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Есенин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900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Дрогнули листочки, закачались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клены,С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золотистых веток полетела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пыль...Зашумели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ветры, охнул лес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зеленый,Зашептался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эхом высохший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ковыль...Плачет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окошка пасмурная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буря,Понагнулись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ветлы к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мутномы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стеклу,И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качают ветки, голову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понуря,И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тоской угрюмой смотрят в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полумглу...А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вдали, чернея, выползают тучи,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500042"/>
            <a:ext cx="857252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5036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54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ревет сердито грозная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река,Подымают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брызги водяные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кручи,Словно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мечет землю сильная рука.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Какие слова передают нам приближение бури?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вот как звучит произведение А.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Вивальди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тем же названием.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Вивальди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«Буря»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картина И. А. Айвазовского «Буря на море».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Какие краски использовал художник?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Похоже, ли изображение бури в этих видах искусства: литературе, живописи, музыке?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Чем?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Музыка может изобразить и хорошую погоду.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Например – лунный свет летней ночью. Попробуйте закрыть глаза и представить эту картину – светлая лунная ночь, лёгкий ветерок.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Вот так изображает Лунную ночь М. Иваненко.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это И. А. Айвазовский «Лунная ночь».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7 слайд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(анимация объектов по щелчку, воспроизведение звукового файла по щелчку)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Лунной ночи сияние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ru-RU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Владислав Крапивин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Дремлют в светлом лунном небе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Перья облаков,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Под луною снег искрится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Стайкой огоньков.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 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Вдалеке дрожит в окошке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Жёлтый свет огня.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Спит земля в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сияньи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ночи —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Голубого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дня.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Резкий лунный свет струится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 комнату мне из окна,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Голубой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квадрат ложится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На пол. В доме тишина.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 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Дом заснул, лишь мне не спится,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Сон бежит от меня.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Хорошо сиянье ночи —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Голубого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дня.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 А. Дебюсси «Лунный свет»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 помощью музыки можно изобразить даже характер человека, его чувства, переживания.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вы думаете это можно сделать?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Знаете сказки «Тысячи и одной ночи»? Там был грозный шах, который казнил девушек, и прекрасная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Шехерезада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которая знала столько сказок, что шах передумал её казнить.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Послушайте внимательно музыку, и вы легко узнаете, где жестокий шах, а где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Шехерезада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85728"/>
            <a:ext cx="8643966" cy="624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9448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54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слайд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(анимация объектов по щелчку, воспроизведение звукового файла по щелчку)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 А. Римский-Корсаков  «</a:t>
            </a:r>
            <a:r>
              <a:rPr kumimoji="0" lang="ru-RU" sz="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Шехерезада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теперь загадка. Послушайте музыкальный фрагмент, и догадайтесь, что изобразил композитор.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слайд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(анимация объектов по щелчку, воспроизведение звукового файла по щелчку)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Э. Григ «Утро»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вы услышали?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Какая музыка: тревожная, спокойная, грустная?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Если представить картину, то, что на ней должно быть изображено: пейзаж, портрет, натюрморт?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можно догадаться какое время года, время суток?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Где происходит действие: в лесу, в поле, на лугу, на реке?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может быть, вы догадаетесь о названии музыкального произведения по картине И.И. Шишкина?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 почти отгадали название произведения – «Утро».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изобразили в своих произведениях художник и композитор?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Какое настроение вам передалось?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вот как изображает утро поэт И.С. Никитин.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Утро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И.С. Никитин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Звезды меркнут и гаснут. В огне облака.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  Белый пар по лугам расстилается.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 зеркальной воде, по кудрям лозняка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  От зари алый свет разливается.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Дремлет чуткий камыш. Тишь - безлюдье вокруг.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  Чуть приметна тропинка росистая.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Куст заденешь плечом - на лицо тебе вдруг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  С листьев брызнет роса серебристая.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Потянул ветерок, воду морщит-рябит.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  Пронеслись утки с шумом и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скрылися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Далеко-далеко колокольчик звенит.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  Рыбаки в шалаше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пробудилися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Сняли сети с шестов, весла к лодкам несут...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  А восток все горит, разгорается.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Птички солнышка ждут, птички песни поют,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  И стоит себе лес, улыбается.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Вот и солнце встает, из-за пашен блестит.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  За морями ночлег свой покинуло,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поля, на луга, на макушки ракит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  Золотыми потоками хлынуло.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Едет пахарь с сохой, едет - песню поет,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  По плечу молодцу все тяжелое...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 боли ты, душа! Отдохни от забот!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  Здравствуй, солнце да утро веселое!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1785926"/>
            <a:ext cx="821533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Итак, наше занятие подходит к концу. Давайте подведём итог.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Как изображают одни и те же явление, предметы художник, поэт и композитор?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Чем же различаются их произведения?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(средствами, которые используют)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такое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звукоизобразительность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вы думаете, а нарисовать музыку или описать её словами можно?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Сейчас вы послушаете произведение Э. Грига (в исполнении композитора). Подумайте, кого изобразил композитор?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(название детям неизвестно)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Э. Григ «Бабочка»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Попробуйте дома нарисовать того, кого изобразил Григ.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в следующую наше встречу мы посмотрим, верно ли вы поняли звуки музыки или нет.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До новых встреч!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928934"/>
            <a:ext cx="7772400" cy="147002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Литературно – музыкальная </a:t>
            </a:r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гостиная</a:t>
            </a:r>
            <a:b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Изобразительные средства музыки, литературы и живописи</a:t>
            </a:r>
            <a:r>
              <a:rPr lang="ru-RU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5143512"/>
            <a:ext cx="6858048" cy="1371600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Понятовская</a:t>
            </a:r>
            <a:r>
              <a:rPr lang="ru-RU" sz="20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Юлия Николаевна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учитель начальных классов </a:t>
            </a:r>
            <a:endParaRPr lang="ru-RU" sz="200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МОУ гимназия </a:t>
            </a:r>
            <a:r>
              <a:rPr lang="ru-RU" sz="20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№</a:t>
            </a:r>
            <a:r>
              <a:rPr lang="ru-RU" sz="200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 </a:t>
            </a:r>
            <a:endParaRPr lang="ru-RU" sz="200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00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</a:t>
            </a:r>
            <a:r>
              <a:rPr lang="ru-RU" sz="20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Данков Липецкая область</a:t>
            </a:r>
            <a:endParaRPr lang="ru-RU" sz="200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6" name="Рисунок 3" descr="EN00752_.WMF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785813" y="3214688"/>
            <a:ext cx="9604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4"/>
          <p:cNvGrpSpPr/>
          <p:nvPr/>
        </p:nvGrpSpPr>
        <p:grpSpPr>
          <a:xfrm>
            <a:off x="1714480" y="3858422"/>
            <a:ext cx="714380" cy="999338"/>
            <a:chOff x="1714480" y="3858422"/>
            <a:chExt cx="714380" cy="999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1857356" y="4286256"/>
              <a:ext cx="857256" cy="158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Овал 8"/>
            <p:cNvSpPr/>
            <p:nvPr/>
          </p:nvSpPr>
          <p:spPr>
            <a:xfrm>
              <a:off x="1857356" y="4500570"/>
              <a:ext cx="428628" cy="3571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714480" y="4714884"/>
              <a:ext cx="714380" cy="158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198" name="Группа 20"/>
          <p:cNvGrpSpPr>
            <a:grpSpLocks/>
          </p:cNvGrpSpPr>
          <p:nvPr/>
        </p:nvGrpSpPr>
        <p:grpSpPr bwMode="auto">
          <a:xfrm flipH="1">
            <a:off x="977900" y="5138738"/>
            <a:ext cx="304800" cy="519112"/>
            <a:chOff x="978017" y="5138519"/>
            <a:chExt cx="304635" cy="519009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rot="15493306" flipH="1">
              <a:off x="736765" y="5379771"/>
              <a:ext cx="484091" cy="158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 rot="20893306" flipH="1">
              <a:off x="1000230" y="5455956"/>
              <a:ext cx="282422" cy="20157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50" y="714375"/>
            <a:ext cx="2857500" cy="1143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E860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Литература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1813" y="1928813"/>
            <a:ext cx="2857500" cy="1143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E860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Музыка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57875" y="785813"/>
            <a:ext cx="2857500" cy="1143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E860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Живопись</a:t>
            </a:r>
          </a:p>
        </p:txBody>
      </p:sp>
      <p:pic>
        <p:nvPicPr>
          <p:cNvPr id="9" name="Рисунок 8" descr="Шишкин Утро в сосновом лес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928958" cy="19875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EN00753_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3500438"/>
            <a:ext cx="178117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ниги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3786188"/>
            <a:ext cx="2357437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29063" y="571500"/>
            <a:ext cx="3929062" cy="1143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изображение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88" y="785813"/>
            <a:ext cx="714375" cy="714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5875" y="571500"/>
            <a:ext cx="1928813" cy="1143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звук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85875" y="571500"/>
            <a:ext cx="6572250" cy="1143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FE860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Звукоизобразительность</a:t>
            </a:r>
            <a:endParaRPr lang="ru-RU" sz="3600" dirty="0">
              <a:solidFill>
                <a:srgbClr val="FE860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857250" y="4214813"/>
            <a:ext cx="2103438" cy="1774825"/>
            <a:chOff x="179703" y="3979739"/>
            <a:chExt cx="2104031" cy="1775229"/>
          </a:xfrm>
        </p:grpSpPr>
        <p:sp>
          <p:nvSpPr>
            <p:cNvPr id="9" name="Дуга 8"/>
            <p:cNvSpPr/>
            <p:nvPr/>
          </p:nvSpPr>
          <p:spPr>
            <a:xfrm rot="2814002">
              <a:off x="344103" y="3815339"/>
              <a:ext cx="1775229" cy="2104031"/>
            </a:xfrm>
            <a:prstGeom prst="arc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0249" name="Группа 21"/>
            <p:cNvGrpSpPr>
              <a:grpSpLocks/>
            </p:cNvGrpSpPr>
            <p:nvPr/>
          </p:nvGrpSpPr>
          <p:grpSpPr bwMode="auto">
            <a:xfrm>
              <a:off x="357158" y="4143380"/>
              <a:ext cx="1672772" cy="1439541"/>
              <a:chOff x="629807" y="4957543"/>
              <a:chExt cx="1672772" cy="1439541"/>
            </a:xfrm>
          </p:grpSpPr>
          <p:grpSp>
            <p:nvGrpSpPr>
              <p:cNvPr id="10250" name="Группа 16"/>
              <p:cNvGrpSpPr>
                <a:grpSpLocks/>
              </p:cNvGrpSpPr>
              <p:nvPr/>
            </p:nvGrpSpPr>
            <p:grpSpPr bwMode="auto">
              <a:xfrm>
                <a:off x="629807" y="4957543"/>
                <a:ext cx="1672772" cy="1439541"/>
                <a:chOff x="839002" y="4387198"/>
                <a:chExt cx="2248687" cy="2298450"/>
              </a:xfrm>
            </p:grpSpPr>
            <p:sp>
              <p:nvSpPr>
                <p:cNvPr id="7" name="Дуга 6"/>
                <p:cNvSpPr/>
                <p:nvPr/>
              </p:nvSpPr>
              <p:spPr>
                <a:xfrm rot="2814002">
                  <a:off x="1000101" y="4676399"/>
                  <a:ext cx="1858352" cy="1786709"/>
                </a:xfrm>
                <a:prstGeom prst="arc">
                  <a:avLst/>
                </a:prstGeom>
                <a:ln>
                  <a:prstDash val="dash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8" name="Дуга 7"/>
                <p:cNvSpPr/>
                <p:nvPr/>
              </p:nvSpPr>
              <p:spPr>
                <a:xfrm rot="2814002">
                  <a:off x="813686" y="4412898"/>
                  <a:ext cx="2299488" cy="2247795"/>
                </a:xfrm>
                <a:prstGeom prst="arc">
                  <a:avLst/>
                </a:prstGeom>
                <a:ln>
                  <a:prstDash val="dash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0" name="Дуга 9"/>
                <p:cNvSpPr/>
                <p:nvPr/>
              </p:nvSpPr>
              <p:spPr>
                <a:xfrm rot="2814002">
                  <a:off x="1106525" y="4839893"/>
                  <a:ext cx="1511019" cy="1340565"/>
                </a:xfrm>
                <a:prstGeom prst="arc">
                  <a:avLst/>
                </a:prstGeom>
                <a:ln>
                  <a:prstDash val="dash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Дуга 15"/>
                <p:cNvSpPr/>
                <p:nvPr/>
              </p:nvSpPr>
              <p:spPr>
                <a:xfrm rot="2814002">
                  <a:off x="1621230" y="5250891"/>
                  <a:ext cx="778326" cy="668149"/>
                </a:xfrm>
                <a:prstGeom prst="arc">
                  <a:avLst/>
                </a:prstGeom>
                <a:ln>
                  <a:prstDash val="dash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" name="Группа 20"/>
              <p:cNvGrpSpPr/>
              <p:nvPr/>
            </p:nvGrpSpPr>
            <p:grpSpPr>
              <a:xfrm>
                <a:off x="928662" y="5214950"/>
                <a:ext cx="785818" cy="857256"/>
                <a:chOff x="3571868" y="3178482"/>
                <a:chExt cx="1235034" cy="128634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3571868" y="3357562"/>
                  <a:ext cx="285752" cy="71438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0" name="Диагональная полоса 19"/>
                <p:cNvSpPr/>
                <p:nvPr/>
              </p:nvSpPr>
              <p:spPr>
                <a:xfrm rot="19327736">
                  <a:off x="3783663" y="3178482"/>
                  <a:ext cx="1023239" cy="1286343"/>
                </a:xfrm>
                <a:prstGeom prst="diagStripe">
                  <a:avLst>
                    <a:gd name="adj" fmla="val 41481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24" name="Рисунок 23" descr="рассвет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143380"/>
            <a:ext cx="2357454" cy="18454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0.25185 " pathEditMode="relative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0695 0.249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01303 0.249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тич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0"/>
            <a:ext cx="513873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01 - Прокофьев, Пти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58188" y="5857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85813" y="1214438"/>
            <a:ext cx="2857500" cy="4214812"/>
            <a:chOff x="357158" y="214290"/>
            <a:chExt cx="2857500" cy="4214842"/>
          </a:xfrm>
        </p:grpSpPr>
        <p:pic>
          <p:nvPicPr>
            <p:cNvPr id="5" name="Рисунок 4" descr="Прокофьев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158" y="214290"/>
              <a:ext cx="2857500" cy="38100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500033" y="3786190"/>
              <a:ext cx="2500312" cy="642942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С.С. Прокофьев</a:t>
              </a:r>
            </a:p>
            <a:p>
              <a:pPr algn="ctr">
                <a:defRPr/>
              </a:pPr>
              <a:r>
                <a:rPr lang="ru-RU" dirty="0"/>
                <a:t>(1891 – 1953)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714612" y="0"/>
            <a:ext cx="3786214" cy="1000132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Птичка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20521 -0.042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144</TotalTime>
  <Words>927</Words>
  <Application>Microsoft Office PowerPoint</Application>
  <PresentationFormat>Экран (4:3)</PresentationFormat>
  <Paragraphs>170</Paragraphs>
  <Slides>16</Slides>
  <Notes>0</Notes>
  <HiddenSlides>1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Слайд 2</vt:lpstr>
      <vt:lpstr>Слайд 3</vt:lpstr>
      <vt:lpstr>Слайд 4</vt:lpstr>
      <vt:lpstr>Слайд 5</vt:lpstr>
      <vt:lpstr>Литературно – музыкальная гостиная  Изобразительные средства музыки, литературы и живописи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ссылки</vt:lpstr>
    </vt:vector>
  </TitlesOfParts>
  <Company>МОУ гимназия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 – музыкальная гостиная  Изобразительные средства музыки, литературы и живописи </dc:title>
  <dc:creator>Понятовская Ю.Н.</dc:creator>
  <cp:lastModifiedBy>TMD User</cp:lastModifiedBy>
  <cp:revision>28</cp:revision>
  <dcterms:created xsi:type="dcterms:W3CDTF">2009-11-08T18:14:46Z</dcterms:created>
  <dcterms:modified xsi:type="dcterms:W3CDTF">2010-06-12T16:58:31Z</dcterms:modified>
</cp:coreProperties>
</file>